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v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 uses this data to calculate the current account balances of the countries and showing the impact of the demographic change on the international capital flows like this.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(In the real world, current accounts are determined by many factors in addition to demographic change, for example, business cycle fluctuations, long-term growth trends, and volatile fiscal policy.)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1000">
                <a:latin typeface="Times New Roman"/>
                <a:ea typeface="Times New Roman"/>
                <a:cs typeface="Times New Roman"/>
                <a:sym typeface="Times New Roman"/>
              </a:rPr>
              <a:t>During the 1970s and 1980s, however, many countries removed restrictions on international capital flows, and in particular, the European economies became moreinternationallyintegrated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sv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Population ageing &amp; international capital flows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Financial International Markets</a:t>
            </a:r>
            <a:br>
              <a:rPr lang="sv"/>
            </a:br>
            <a:r>
              <a:rPr i="1" lang="sv" sz="1400"/>
              <a:t>Justus Senck &amp; Johanna Witting</a:t>
            </a:r>
            <a:br>
              <a:rPr lang="sv"/>
            </a:b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373150" y="4309050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i="1" lang="sv"/>
              <a:t>Authors: David Domeij &amp; Martin Flodén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103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/>
              <a:t>baseline calibration of the model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sv" sz="2400"/>
              <a:t>equilibrium interest rate path and capital output ratio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26" y="1694027"/>
            <a:ext cx="5338157" cy="28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164350" y="1806125"/>
            <a:ext cx="2130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fraction of prime-age workers fall: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251050" y="3116125"/>
            <a:ext cx="948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6012800" y="2421600"/>
            <a:ext cx="2226600" cy="18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sv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productivity of capital and interest rate goes down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sv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capital-output ratio goes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/>
              <a:t>Outcomes </a:t>
            </a:r>
            <a:r>
              <a:rPr lang="sv" sz="2400"/>
              <a:t>- model compared to real world data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4587775" cy="36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415650" y="1278913"/>
            <a:ext cx="30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substantial fraction of current account fluctuations is explained by the model. More than 10%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Considering just the period 1985–2002 -&gt; the results improve to 17% of the current account fluctuations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Limitations of the model: real world factors like fiscal policy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/>
              <a:t>closer look </a:t>
            </a:r>
            <a:r>
              <a:rPr lang="sv" sz="2400"/>
              <a:t>- current account balances of Japan and United States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5312425" y="1492175"/>
            <a:ext cx="2992200" cy="2853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 sz="1400"/>
              <a:t>In baseline model: all countries included -&gt; capital flows to developing countries results in account surplus for the U.S.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 sz="1400"/>
              <a:t>With only OECD countries the model gets more exactly and caught the real development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 sz="1400"/>
              <a:t>See impact of demographic change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5175"/>
            <a:ext cx="45033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0735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/>
              <a:t>future projections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396925" y="690125"/>
            <a:ext cx="3397800" cy="429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sv" sz="1400">
                <a:solidFill>
                  <a:srgbClr val="404040"/>
                </a:solidFill>
              </a:rPr>
              <a:t>current account improvements in Southern Europe and Ireland (increasing fraction of prime age workers in the coming decades and peak around 2020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sv" sz="1400">
                <a:solidFill>
                  <a:srgbClr val="404040"/>
                </a:solidFill>
              </a:rPr>
              <a:t>Downward pressure in U.S. and Scandinavia (fraction of prime aged workers already peaked or is about to peak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sv" sz="1400">
                <a:solidFill>
                  <a:srgbClr val="404040"/>
                </a:solidFill>
              </a:rPr>
              <a:t>Capital flows explained by the relative timing of population in different countries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sv" sz="1400">
                <a:solidFill>
                  <a:srgbClr val="404040"/>
                </a:solidFill>
              </a:rPr>
              <a:t>No exact forecasts as other factors not in account, like a widely expected policy change.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00" y="914762"/>
            <a:ext cx="2409475" cy="40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638" y="914750"/>
            <a:ext cx="2305225" cy="395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sv"/>
              <a:t>conclusion/outcome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Model focuses on demographic change and ignores other factors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Model can explain a substantial fraction of capital flows at low frequencies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Model explains history rather well -&gt; provide insights on the future development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Research questions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"/>
              <a:t>Briefly explain the three parameters behind the model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"/>
              <a:t>Why does the projections between the general Baseline Model and the Model of the OECD countries differ? </a:t>
            </a:r>
          </a:p>
          <a:p>
            <a:pPr indent="-342900" lvl="0" marL="457200">
              <a:spcBef>
                <a:spcPts val="0"/>
              </a:spcBef>
              <a:buSzPts val="1800"/>
              <a:buAutoNum type="arabicPeriod"/>
            </a:pPr>
            <a:r>
              <a:rPr lang="sv"/>
              <a:t>As the population ages, what will happen to the capital flows according to the authors?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References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Domeij and Flodén (2006) Population aging and international capital flows 6 International Economic Review, 47, 3, 1013-1032.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sv"/>
              <a:t>Groome, W. T., Blancher, N., Ramlogan, P., and Khadarina, O. (2006). Population ageing, the structure of financial markets and policy implications. In Kent et al. (Eds) DEMOGRAPHY AND FINANCIAL MARKETS (p. 345-371)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Table of content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Introduction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Background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Explanation</a:t>
            </a:r>
            <a:r>
              <a:rPr lang="sv"/>
              <a:t> of the Model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Solving the model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Outcome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Future predictions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Summary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Exam question</a:t>
            </a:r>
          </a:p>
          <a:p>
            <a:pPr indent="-342900" lvl="0" marL="457200">
              <a:spcBef>
                <a:spcPts val="0"/>
              </a:spcBef>
              <a:buSzPts val="1800"/>
              <a:buChar char="-"/>
            </a:pPr>
            <a:r>
              <a:rPr lang="sv"/>
              <a:t>References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Introduction &amp; background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Main objective: </a:t>
            </a:r>
            <a:br>
              <a:rPr lang="sv"/>
            </a:br>
            <a:r>
              <a:rPr i="1" lang="sv"/>
              <a:t>Examine the relationship between demographics &amp; savings, investments and international capital flows.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Lyfe cykle theory: </a:t>
            </a:r>
            <a:r>
              <a:rPr lang="sv" sz="1400"/>
              <a:t>consumption as a fraction of income varies with age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Previous research - </a:t>
            </a:r>
            <a:r>
              <a:rPr lang="sv" sz="1400"/>
              <a:t>no explenation of historical data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Future demographics - </a:t>
            </a:r>
            <a:r>
              <a:rPr lang="sv" sz="1400"/>
              <a:t>aging population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sv"/>
              <a:t>Neoclassical model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Model &amp; Assumptions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Assumptions:</a:t>
            </a:r>
            <a:br>
              <a:rPr lang="sv"/>
            </a:br>
            <a:r>
              <a:rPr lang="sv" sz="1400"/>
              <a:t>1. 18 OECD countries and 1 country representing the rest of the world</a:t>
            </a:r>
            <a:br>
              <a:rPr lang="sv" sz="1400"/>
            </a:br>
            <a:r>
              <a:rPr lang="sv" sz="1400"/>
              <a:t>2. Overlaping genereations with same life-cykle problems</a:t>
            </a:r>
            <a:br>
              <a:rPr lang="sv" sz="1400"/>
            </a:br>
            <a:r>
              <a:rPr lang="sv" sz="1400"/>
              <a:t>3. </a:t>
            </a:r>
            <a:r>
              <a:rPr lang="sv" sz="1400"/>
              <a:t>Exogenous</a:t>
            </a:r>
            <a:r>
              <a:rPr lang="sv" sz="1400"/>
              <a:t> demographic development</a:t>
            </a:r>
            <a:br>
              <a:rPr lang="sv" sz="1400"/>
            </a:br>
            <a:r>
              <a:rPr lang="sv" sz="1400"/>
              <a:t>4. Production technology is identical across countries</a:t>
            </a:r>
            <a:br>
              <a:rPr lang="sv" sz="1400"/>
            </a:br>
            <a:r>
              <a:rPr lang="sv" sz="1400"/>
              <a:t>5. Immobile labour but capital moves freely</a:t>
            </a:r>
            <a:br>
              <a:rPr lang="sv"/>
            </a:br>
            <a:br>
              <a:rPr lang="sv"/>
            </a:br>
            <a:r>
              <a:rPr lang="sv"/>
              <a:t>Equilibrium model</a:t>
            </a:r>
            <a:br>
              <a:rPr lang="sv"/>
            </a:br>
            <a:r>
              <a:rPr lang="sv"/>
              <a:t>Three parameters  			The Household´s Optimization Problem</a:t>
            </a:r>
            <a:br>
              <a:rPr lang="sv"/>
            </a:br>
            <a:r>
              <a:rPr lang="sv"/>
              <a:t>							The Pension system</a:t>
            </a:r>
            <a:br>
              <a:rPr lang="sv"/>
            </a:br>
            <a:r>
              <a:rPr lang="sv"/>
              <a:t>							The Capital &amp; Asset Market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550" y="3411100"/>
            <a:ext cx="619850" cy="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Houshold optimization problem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66325"/>
            <a:ext cx="43875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 sz="1400"/>
              <a:t>Enters labour market at age 20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 sz="1400"/>
              <a:t>Children raised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 sz="1400"/>
              <a:t>Survival probability - stochastic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 sz="1400"/>
              <a:t>Adults maximize the life-time utility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 sz="1400"/>
              <a:t>Households aged 20–49 share the burden of raising children, and, following OECD (1982), child consumption is 50% of adult consumption.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413" y="3339950"/>
            <a:ext cx="5567987" cy="13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032400" y="1152425"/>
            <a:ext cx="34548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Discount factor</a:t>
            </a:r>
            <a:b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Bequests</a:t>
            </a:r>
            <a:b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Labour supply in efficency </a:t>
            </a:r>
            <a:b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Houshold assets + return </a:t>
            </a:r>
            <a:b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v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wages, income, social security tax &amp; pension benefits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Pension system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66325"/>
            <a:ext cx="42540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Pay-as-you-go system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Flat pension tax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/>
              <a:t>Tax return distribution as a lump-sum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sv"/>
              <a:t>Retirement age 65+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525" y="1787325"/>
            <a:ext cx="3938325" cy="12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Product and Asset Market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66325"/>
            <a:ext cx="42207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sv"/>
              <a:t>Labour - H</a:t>
            </a:r>
            <a:br>
              <a:rPr lang="sv"/>
            </a:br>
            <a:r>
              <a:rPr lang="sv"/>
              <a:t>Capital - K</a:t>
            </a:r>
            <a:br>
              <a:rPr lang="sv"/>
            </a:br>
            <a:r>
              <a:rPr lang="sv"/>
              <a:t>World market price - 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sv"/>
              <a:t>→ Maximize the discounted value of dividence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190" y="1839825"/>
            <a:ext cx="3332011" cy="11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0854" y="88875"/>
            <a:ext cx="892800" cy="114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Assumptions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64750" y="862700"/>
            <a:ext cx="8520600" cy="362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Total factor productivity growth of 1% per year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Set up parameters in the initial state to match real data in 1990: </a:t>
            </a: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sv" sz="1400"/>
              <a:t>Capital output ratio 2.74 (worldbank 1990)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 sz="1400"/>
              <a:t>Investment share 0.19 (OECD 2004) 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Capital moves freely between countries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All countries have an identical pay-as-you-go pension system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In 2000: 7% and in 2050: 13 % average social security tax rate</a:t>
            </a: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1400"/>
              <a:t>To isolate the effect of demographic change the model ignores other important factors like: business cycle fluctuations, long-term growth trends and volatile fiscal policy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sv"/>
              <a:t>Solving the model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Set up the initial steady state, which is calibrated to match 1950 values.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Get the initial capital stocks for the 19 countries, as well as the initial distribution of asset holdings across households of different ages.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Guess an interest rate path for all years as basis.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Solve for the consumption–savings decisions for all households in all countries.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Sum up all asset holdings implied by household optimization to obtain a path for the total world asset holdings, and similarly we sum all capital stocks and all firm values.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sv" sz="1400"/>
              <a:t>If asset holdings do not equal the sum of capital stocks and firm values in each period, an equation solver updates the interest rate path and starts over.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